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ECFC53-FC63-4B1C-A66B-B9E261F087A1}">
  <a:tblStyle styleId="{78ECFC53-FC63-4B1C-A66B-B9E261F087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top25/archive/2020/2020_cwe_top25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c9e8888d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c9e8888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c9e8888d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c9e8888d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fc9e8888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fc9e8888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fc9e8888d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fc9e8888d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fc9e8888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fc9e8888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fc9e8888d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fc9e8888d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fc9e8888d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fc9e8888d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fc9e8888d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fc9e8888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fc9e8888d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fc9e8888d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c9e8888d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c9e8888d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c9e8888d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c9e8888d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67b7519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67b7519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c9e8888d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fc9e8888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c9e8888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c9e8888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fc9e8888d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fc9e8888d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fc9e8888d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fc9e8888d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fc9e8888d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fc9e8888d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c9e8888d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c9e8888d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fc9e8888d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fc9e8888d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c9e8888d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fc9e8888d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c9e8888d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c9e8888d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fc9e8888d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fc9e8888d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fc9e8888d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fc9e8888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fc9e8888d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fc9e8888d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c9e8888d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c9e8888d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fc9e8888d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fc9e8888d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fc9e8888d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fc9e8888d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fc9e8888d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fc9e8888d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fc9e8888d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fc9e8888d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fc9e8888d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fc9e8888d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fc9e8888d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fc9e8888d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fc9e8888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fc9e8888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c9e8888d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c9e8888d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fc9e8888d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fc9e8888d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c9e8888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c9e8888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c9e8888d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c9e8888d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fc9e8888d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fc9e8888d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fc9e8888d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fc9e8888d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fc9e8888d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fc9e8888d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c9e8888d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c9e8888d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fc9e8888d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fc9e8888d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fc9e8888d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fc9e8888d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c9e8888d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fc9e8888d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fc9e8888d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fc9e8888d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fc9e8888d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fc9e8888d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fc9e8888d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fc9e8888d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fc9e8888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fc9e8888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fc9e8888d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fc9e8888d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fc9e8888d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fc9e8888d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c9e8888d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c9e8888d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fc9e8888d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fc9e8888d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fc9e8888d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fc9e8888d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fc9e8888d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fc9e8888d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fc9e8888d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fc9e8888d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fc9e8888d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fc9e8888d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c9e8888d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fc9e8888d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fc9e8888d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fc9e888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c9e8888d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c9e8888d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fc9e8888d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fc9e8888d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fc9e8888d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ffc9e8888d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fc9e8888d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fc9e8888d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9e8888d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9e8888d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Bear (“Please bear with me”) and bear (“I saw a bear while camping today”)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fc9e8888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fc9e8888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c9e8888d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fc9e8888d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fc9e8888d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fc9e8888d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fc9e8888d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fc9e8888d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"We actively train users to be phished" ~Nick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c9e8888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fc9e8888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fc9e8888d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fc9e8888d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fc9e8888d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fc9e8888d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fc9e8888d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fc9e8888d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fc9e8888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fc9e8888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fc9e8888d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fc9e8888d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fc9e8888d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fc9e8888d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fc9e8888d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fc9e8888d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fc9e8888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fc9e8888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fc9e8888d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fc9e8888d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fc9e8888d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fc9e8888d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c9e8888d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fc9e8888d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fc9e8888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fc9e8888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c9e8888d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fc9e8888d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</a:rPr>
              <a:t>Computer Science 161</a:t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Relationship Id="rId4" Type="http://schemas.openxmlformats.org/officeDocument/2006/relationships/hyperlink" Target="http://www.pnc.com/webapp/unsec/homepage.var.c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cwe.mitre.org/data/definitions/352.html" TargetMode="External"/><Relationship Id="rId10" Type="http://schemas.openxmlformats.org/officeDocument/2006/relationships/hyperlink" Target="https://cwe.mitre.org/data/definitions/416.html" TargetMode="External"/><Relationship Id="rId13" Type="http://schemas.openxmlformats.org/officeDocument/2006/relationships/hyperlink" Target="https://cwe.mitre.org/data/definitions/190.html" TargetMode="External"/><Relationship Id="rId1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we.mitre.org/data/definitions/79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5" Type="http://schemas.openxmlformats.org/officeDocument/2006/relationships/hyperlink" Target="https://cwe.mitre.org/data/definitions/476.html" TargetMode="External"/><Relationship Id="rId14" Type="http://schemas.openxmlformats.org/officeDocument/2006/relationships/hyperlink" Target="https://cwe.mitre.org/data/definitions/22.html" TargetMode="External"/><Relationship Id="rId17" Type="http://schemas.openxmlformats.org/officeDocument/2006/relationships/hyperlink" Target="https://cwe.mitre.org/data/definitions/434.html" TargetMode="External"/><Relationship Id="rId16" Type="http://schemas.openxmlformats.org/officeDocument/2006/relationships/hyperlink" Target="https://cwe.mitre.org/data/definitions/287.html" TargetMode="External"/><Relationship Id="rId5" Type="http://schemas.openxmlformats.org/officeDocument/2006/relationships/hyperlink" Target="https://cwe.mitre.org/data/definitions/20.html" TargetMode="External"/><Relationship Id="rId19" Type="http://schemas.openxmlformats.org/officeDocument/2006/relationships/hyperlink" Target="https://cwe.mitre.org/data/definitions/94.html" TargetMode="External"/><Relationship Id="rId6" Type="http://schemas.openxmlformats.org/officeDocument/2006/relationships/hyperlink" Target="https://cwe.mitre.org/data/definitions/125.html" TargetMode="External"/><Relationship Id="rId18" Type="http://schemas.openxmlformats.org/officeDocument/2006/relationships/hyperlink" Target="https://cwe.mitre.org/data/definitions/732.html" TargetMode="External"/><Relationship Id="rId7" Type="http://schemas.openxmlformats.org/officeDocument/2006/relationships/hyperlink" Target="https://cwe.mitre.org/data/definitions/119.html" TargetMode="External"/><Relationship Id="rId8" Type="http://schemas.openxmlformats.org/officeDocument/2006/relationships/hyperlink" Target="https://cwe.mitre.org/data/definitions/8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and UI Attacks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Same-Origin Policy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webpages with different origins should not be able to access each other’s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JavaScript on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http://evil.com</a:t>
            </a:r>
            <a:r>
              <a:rPr lang="en"/>
              <a:t> cannot access the information on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http://bank.com</a:t>
            </a:r>
            <a:endParaRPr/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JavaScript</a:t>
            </a:r>
            <a:r>
              <a:rPr lang="en"/>
              <a:t>: A programming language for running code in the web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</a:t>
            </a:r>
            <a:r>
              <a:rPr b="1" lang="en"/>
              <a:t>client-side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sent by the server as part of the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in the browser, not the web server!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manipulate web pages (HTML and CSS)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modern websites interactive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can be directly embedded in HTML with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/>
              <a:t> 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modern webpages involve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is supported by all modern web browsers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need to know JavaScript syntax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knowing common attack functions helps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198500" y="124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create a pop-up message</a:t>
            </a:r>
            <a:endParaRPr/>
          </a:p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579500" y="2108700"/>
            <a:ext cx="4137900" cy="6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&lt;script&gt;alert("Happy Birthday!")&lt;/script&gt;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4850" y="1766725"/>
            <a:ext cx="37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(with embedded JavaScript)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4850" y="3343700"/>
            <a:ext cx="4052700" cy="161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90957" y="3001725"/>
            <a:ext cx="37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1685650" y="3776000"/>
            <a:ext cx="1580100" cy="745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Birthday!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201350" y="4104100"/>
            <a:ext cx="548700" cy="329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</a:t>
            </a:r>
            <a:endParaRPr/>
          </a:p>
        </p:txBody>
      </p:sp>
      <p:cxnSp>
        <p:nvCxnSpPr>
          <p:cNvPr id="150" name="Google Shape;150;p26"/>
          <p:cNvCxnSpPr>
            <a:stCxn id="151" idx="1"/>
          </p:cNvCxnSpPr>
          <p:nvPr/>
        </p:nvCxnSpPr>
        <p:spPr>
          <a:xfrm rot="10800000">
            <a:off x="3310600" y="4105600"/>
            <a:ext cx="196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6"/>
          <p:cNvSpPr txBox="1"/>
          <p:nvPr/>
        </p:nvSpPr>
        <p:spPr>
          <a:xfrm>
            <a:off x="5279500" y="3689950"/>
            <a:ext cx="3134700" cy="8313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browser loads this HTML, it will run the embedded JavaScript and cause a pop-up to appear.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5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0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9"/>
          <p:cNvGrpSpPr/>
          <p:nvPr/>
        </p:nvGrpSpPr>
        <p:grpSpPr>
          <a:xfrm>
            <a:off x="3525550" y="1171350"/>
            <a:ext cx="5353800" cy="1106700"/>
            <a:chOff x="3525550" y="1171350"/>
            <a:chExt cx="5353800" cy="1106700"/>
          </a:xfrm>
        </p:grpSpPr>
        <p:sp>
          <p:nvSpPr>
            <p:cNvPr id="192" name="Google Shape;192;p29"/>
            <p:cNvSpPr txBox="1"/>
            <p:nvPr/>
          </p:nvSpPr>
          <p:spPr>
            <a:xfrm>
              <a:off x="5154550" y="1171350"/>
              <a:ext cx="37248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Problem: This input represents control data (HTML), not just text!</a:t>
              </a:r>
              <a:endParaRPr/>
            </a:p>
          </p:txBody>
        </p:sp>
        <p:cxnSp>
          <p:nvCxnSpPr>
            <p:cNvPr id="193" name="Google Shape;193;p29"/>
            <p:cNvCxnSpPr>
              <a:stCxn id="192" idx="1"/>
            </p:cNvCxnSpPr>
            <p:nvPr/>
          </p:nvCxnSpPr>
          <p:spPr>
            <a:xfrm flipH="1">
              <a:off x="3525550" y="1479150"/>
              <a:ext cx="1629000" cy="79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407950" y="1884325"/>
            <a:ext cx="50505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content := "&lt;html&gt;&lt;body&gt;Hello "+name+"!&lt;/body&gt;&lt;/html&gt;"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fmt.Fprint(w,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0"/>
          <p:cNvGrpSpPr/>
          <p:nvPr/>
        </p:nvGrpSpPr>
        <p:grpSpPr>
          <a:xfrm>
            <a:off x="1371550" y="1203675"/>
            <a:ext cx="5082300" cy="1041900"/>
            <a:chOff x="1371550" y="1203675"/>
            <a:chExt cx="5082300" cy="1041900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1371550" y="1203675"/>
              <a:ext cx="50823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 just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%s</a:t>
              </a:r>
              <a:r>
                <a:rPr lang="en"/>
                <a:t>: It can happen with any string manipulation</a:t>
              </a:r>
              <a:endParaRPr/>
            </a:p>
          </p:txBody>
        </p:sp>
        <p:cxnSp>
          <p:nvCxnSpPr>
            <p:cNvPr id="209" name="Google Shape;209;p30"/>
            <p:cNvCxnSpPr>
              <a:stCxn id="208" idx="2"/>
            </p:cNvCxnSpPr>
            <p:nvPr/>
          </p:nvCxnSpPr>
          <p:spPr>
            <a:xfrm flipH="1">
              <a:off x="3453700" y="1603875"/>
              <a:ext cx="459000" cy="64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The attacker adds malicious JavaScript to a legitimate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legitimate website will send the attacker’s JavaScript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will run with the origin of the legitimate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the attacker’s JavaScript can access information on the legitimate website!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Cross-site scripting</a:t>
            </a:r>
            <a:r>
              <a:rPr lang="en"/>
              <a:t> (</a:t>
            </a:r>
            <a:r>
              <a:rPr b="1" lang="en"/>
              <a:t>XSS</a:t>
            </a:r>
            <a:r>
              <a:rPr lang="en"/>
              <a:t>): Injecting JavaScript into websites that are viewed by other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Cross-site scripting subverts the same-origin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Stored XSS</a:t>
            </a:r>
            <a:r>
              <a:rPr lang="en"/>
              <a:t> (</a:t>
            </a:r>
            <a:r>
              <a:rPr b="1" lang="en"/>
              <a:t>persistent XSS</a:t>
            </a:r>
            <a:r>
              <a:rPr lang="en"/>
              <a:t>): The attacker’s JavaScript is </a:t>
            </a:r>
            <a:r>
              <a:rPr b="1" lang="en"/>
              <a:t>stored</a:t>
            </a:r>
            <a:r>
              <a:rPr lang="en"/>
              <a:t> on the legitimate server and sent to browsers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Facebook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can load a Facebook page with content provided by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puts some JavaScript on their Facebook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who loads the attacker’s page will see JavaScript (with the origin of Facebook)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 requires the victim to load the page with injected JavaScript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5811323" y="2280896"/>
            <a:ext cx="1473300" cy="1956000"/>
            <a:chOff x="5811323" y="2280896"/>
            <a:chExt cx="1473300" cy="1956000"/>
          </a:xfrm>
        </p:grpSpPr>
        <p:cxnSp>
          <p:nvCxnSpPr>
            <p:cNvPr id="234" name="Google Shape;234;p33"/>
            <p:cNvCxnSpPr/>
            <p:nvPr/>
          </p:nvCxnSpPr>
          <p:spPr>
            <a:xfrm rot="10800000">
              <a:off x="5962875" y="2611100"/>
              <a:ext cx="850200" cy="126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33"/>
            <p:cNvSpPr txBox="1"/>
            <p:nvPr/>
          </p:nvSpPr>
          <p:spPr>
            <a:xfrm rot="3358869">
              <a:off x="5482224" y="3089572"/>
              <a:ext cx="2131498" cy="338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Inject malicious script</a:t>
              </a:r>
              <a:endParaRPr sz="1000"/>
            </a:p>
          </p:txBody>
        </p:sp>
      </p:grpSp>
      <p:grpSp>
        <p:nvGrpSpPr>
          <p:cNvPr id="236" name="Google Shape;236;p33"/>
          <p:cNvGrpSpPr/>
          <p:nvPr/>
        </p:nvGrpSpPr>
        <p:grpSpPr>
          <a:xfrm>
            <a:off x="2691804" y="1360038"/>
            <a:ext cx="2177971" cy="1307400"/>
            <a:chOff x="2691804" y="1360038"/>
            <a:chExt cx="2177971" cy="1307400"/>
          </a:xfrm>
        </p:grpSpPr>
        <p:cxnSp>
          <p:nvCxnSpPr>
            <p:cNvPr id="237" name="Google Shape;237;p33"/>
            <p:cNvCxnSpPr/>
            <p:nvPr/>
          </p:nvCxnSpPr>
          <p:spPr>
            <a:xfrm flipH="1" rot="10800000">
              <a:off x="2884075" y="1547225"/>
              <a:ext cx="1985700" cy="104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33"/>
            <p:cNvSpPr txBox="1"/>
            <p:nvPr/>
          </p:nvSpPr>
          <p:spPr>
            <a:xfrm rot="-1695620">
              <a:off x="2644875" y="1844484"/>
              <a:ext cx="2131459" cy="338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content</a:t>
              </a:r>
              <a:endParaRPr sz="1000"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40" name="Google Shape;240;p33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" name="Google Shape;241;p33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Receive malicious script</a:t>
              </a:r>
              <a:endParaRPr sz="1000"/>
            </a:p>
          </p:txBody>
        </p:sp>
      </p:grpSp>
      <p:sp>
        <p:nvSpPr>
          <p:cNvPr id="242" name="Google Shape;242;p33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2950875" y="3358849"/>
            <a:ext cx="3000000" cy="1013576"/>
            <a:chOff x="2950875" y="3358849"/>
            <a:chExt cx="3000000" cy="1013576"/>
          </a:xfrm>
        </p:grpSpPr>
        <p:cxnSp>
          <p:nvCxnSpPr>
            <p:cNvPr id="244" name="Google Shape;244;p33"/>
            <p:cNvCxnSpPr/>
            <p:nvPr/>
          </p:nvCxnSpPr>
          <p:spPr>
            <a:xfrm>
              <a:off x="2950875" y="3607125"/>
              <a:ext cx="3000000" cy="76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" name="Google Shape;245;p33"/>
            <p:cNvSpPr txBox="1"/>
            <p:nvPr/>
          </p:nvSpPr>
          <p:spPr>
            <a:xfrm rot="843592">
              <a:off x="3262079" y="36752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47" name="Google Shape;247;p33"/>
            <p:cNvCxnSpPr/>
            <p:nvPr/>
          </p:nvCxnSpPr>
          <p:spPr>
            <a:xfrm flipH="1" rot="10800000">
              <a:off x="2981900" y="2326425"/>
              <a:ext cx="1896300" cy="90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33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Congratulations on finishing the </a:t>
            </a:r>
            <a:r>
              <a:rPr lang="en"/>
              <a:t>midterm</a:t>
            </a:r>
            <a:r>
              <a:rPr lang="en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Midterm grades and solutions will be released by the end of the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 4 will be released tonight and is due </a:t>
            </a:r>
            <a:r>
              <a:rPr b="1" lang="en"/>
              <a:t>Friday, October 21st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lab on this one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2 will be released tonight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design doc checkpoint is due </a:t>
            </a:r>
            <a:r>
              <a:rPr b="1" lang="en"/>
              <a:t>Friday, October 28th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final design doc and code are due </a:t>
            </a:r>
            <a:r>
              <a:rPr b="1" lang="en"/>
              <a:t>Friday, November 11th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Start this project early!</a:t>
            </a:r>
            <a:endParaRPr/>
          </a:p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198500" y="1246825"/>
            <a:ext cx="86997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Reflected XSS</a:t>
            </a:r>
            <a:r>
              <a:rPr lang="en"/>
              <a:t>: The attacker causes the victim to input JavaScript into a request, and the content is </a:t>
            </a:r>
            <a:r>
              <a:rPr b="1" lang="en"/>
              <a:t>reflected</a:t>
            </a:r>
            <a:r>
              <a:rPr lang="en"/>
              <a:t> (copied) in the response from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/>
              <a:t>, the response will say “10,000 results for </a:t>
            </a:r>
            <a:r>
              <a:rPr lang="en">
                <a:solidFill>
                  <a:srgbClr val="0000FF"/>
                </a:solidFill>
              </a:rPr>
              <a:t>evanbot</a:t>
            </a:r>
            <a:r>
              <a:rPr lang="en"/>
              <a:t>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, the response will say “10,000 results for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requires the victim to make a request with injected JavaScript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2413098" y="1255847"/>
            <a:ext cx="2502300" cy="1557000"/>
            <a:chOff x="2413098" y="1255847"/>
            <a:chExt cx="2502300" cy="1557000"/>
          </a:xfrm>
        </p:grpSpPr>
        <p:cxnSp>
          <p:nvCxnSpPr>
            <p:cNvPr id="266" name="Google Shape;266;p35"/>
            <p:cNvCxnSpPr/>
            <p:nvPr/>
          </p:nvCxnSpPr>
          <p:spPr>
            <a:xfrm flipH="1" rot="10800000">
              <a:off x="2884075" y="1547225"/>
              <a:ext cx="1985700" cy="104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" name="Google Shape;267;p35"/>
            <p:cNvSpPr txBox="1"/>
            <p:nvPr/>
          </p:nvSpPr>
          <p:spPr>
            <a:xfrm rot="-1695392">
              <a:off x="2334774" y="1865093"/>
              <a:ext cx="2658949" cy="338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URL under attacker’s control</a:t>
              </a:r>
              <a:endParaRPr sz="1000"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69" name="Google Shape;269;p35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0" name="Google Shape;270;p35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Reflect malicious script</a:t>
              </a:r>
              <a:endParaRPr sz="1000"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2950875" y="3663649"/>
            <a:ext cx="3000000" cy="1013576"/>
            <a:chOff x="2950875" y="3663649"/>
            <a:chExt cx="3000000" cy="1013576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2950875" y="3911925"/>
              <a:ext cx="3000000" cy="76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3" name="Google Shape;273;p35"/>
            <p:cNvSpPr txBox="1"/>
            <p:nvPr/>
          </p:nvSpPr>
          <p:spPr>
            <a:xfrm rot="843592">
              <a:off x="3262079" y="39800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75" name="Google Shape;275;p35"/>
            <p:cNvCxnSpPr/>
            <p:nvPr/>
          </p:nvCxnSpPr>
          <p:spPr>
            <a:xfrm flipH="1" rot="10800000">
              <a:off x="2981900" y="2326425"/>
              <a:ext cx="1896300" cy="90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6" name="Google Shape;276;p35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77" name="Google Shape;277;p35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3047225" y="3260625"/>
            <a:ext cx="2950500" cy="972600"/>
            <a:chOff x="3047225" y="3260625"/>
            <a:chExt cx="2950500" cy="972600"/>
          </a:xfrm>
        </p:grpSpPr>
        <p:sp>
          <p:nvSpPr>
            <p:cNvPr id="279" name="Google Shape;279;p35"/>
            <p:cNvSpPr txBox="1"/>
            <p:nvPr/>
          </p:nvSpPr>
          <p:spPr>
            <a:xfrm rot="798744">
              <a:off x="3188594" y="3577635"/>
              <a:ext cx="2793360" cy="338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Cause malicious request (e.g. click on link)</a:t>
              </a:r>
              <a:endParaRPr sz="1000"/>
            </a:p>
          </p:txBody>
        </p:sp>
        <p:cxnSp>
          <p:nvCxnSpPr>
            <p:cNvPr id="280" name="Google Shape;280;p35"/>
            <p:cNvCxnSpPr/>
            <p:nvPr/>
          </p:nvCxnSpPr>
          <p:spPr>
            <a:xfrm rot="10800000">
              <a:off x="3047225" y="3495575"/>
              <a:ext cx="2950500" cy="70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XSS: Making a Request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force the victim to make a request to the legitimate website with injected JavaScript?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and include an embedded iframe that makes the request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make the iframe very small (1 pixel x 1 pixel), so the victim doesn’t notice it: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&lt;iframe height=1 width=1 src="http://google.com/search?q=&lt;script&gt;alert(1)&lt;/script&gt;"&gt;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clicking a link (e.g. posting on social media, sending a text,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which redirects to the reflected XSS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 and many more!</a:t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 is not CSRF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and CSRF both require the victim to make a request to a lnk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XSS: An HTTP response contains maliciously inserted JavaScript, executed on the client 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CSRF: A malicious HTTP request is made (containing the user’s cookies), executing an effect on the server side</a:t>
            </a:r>
            <a:endParaRPr/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2021, 61C student Rohan Mathur was exploring the CalNet login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submitted when logging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/>
              <a:t>: What user am I logging in as?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/>
              <a:t>: What’s the user’s password?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: Server-side state (like a CSRF token with extra data)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825" y="1246825"/>
            <a:ext cx="2983674" cy="33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expects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to be in a specific format that contains its server-side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you muck with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“corrupted” execution key is placed into the error message in the HTML to aid debugging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 and CalNet at the time did not escape the execution key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25" y="1246825"/>
            <a:ext cx="3498099" cy="316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454125" y="3948925"/>
            <a:ext cx="3553300" cy="1107900"/>
            <a:chOff x="4454125" y="3948925"/>
            <a:chExt cx="3553300" cy="1107900"/>
          </a:xfrm>
        </p:grpSpPr>
        <p:sp>
          <p:nvSpPr>
            <p:cNvPr id="312" name="Google Shape;312;p39"/>
            <p:cNvSpPr/>
            <p:nvPr/>
          </p:nvSpPr>
          <p:spPr>
            <a:xfrm>
              <a:off x="7039025" y="3948925"/>
              <a:ext cx="968400" cy="227400"/>
            </a:xfrm>
            <a:prstGeom prst="ellipse">
              <a:avLst/>
            </a:prstGeom>
            <a:noFill/>
            <a:ln cap="flat" cmpd="sng" w="28575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454125" y="4441225"/>
              <a:ext cx="2450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Garbage execution value in HTML</a:t>
              </a:r>
              <a:endParaRPr/>
            </a:p>
          </p:txBody>
        </p:sp>
        <p:cxnSp>
          <p:nvCxnSpPr>
            <p:cNvPr id="314" name="Google Shape;314;p39"/>
            <p:cNvCxnSpPr>
              <a:endCxn id="312" idx="4"/>
            </p:cNvCxnSpPr>
            <p:nvPr/>
          </p:nvCxnSpPr>
          <p:spPr>
            <a:xfrm flipH="1" rot="10800000">
              <a:off x="6904325" y="4176325"/>
              <a:ext cx="618900" cy="572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an Attack on CalNet</a:t>
            </a:r>
            <a:endParaRPr/>
          </a:p>
        </p:txBody>
      </p:sp>
      <p:sp>
        <p:nvSpPr>
          <p:cNvPr id="321" name="Google Shape;321;p40"/>
          <p:cNvSpPr txBox="1"/>
          <p:nvPr>
            <p:ph idx="4294967295" type="body"/>
          </p:nvPr>
        </p:nvSpPr>
        <p:spPr>
          <a:xfrm>
            <a:off x="1265300" y="1780225"/>
            <a:ext cx="6739500" cy="3039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&lt;script&gt;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// When the malicious page finishes loading, automatically submit the form!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document.addEventListener('DOMContentLoaded', () =&gt; {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  document.getElementById('form').submit();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&lt;/script&gt;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&lt;!-- Malicious form containing our malicious execution data. --&gt;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&lt;form id="form" action="https://auth.berkeley.edu/cas/login" method="POST"&gt;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name="username" type="text" value="evanbot"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name="password" type="text" value="obviously-not-the-real-password"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name="execution" type="text" value="&lt;script&gt;alert('XSS!')&lt;/script&gt;"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&lt;/form&gt;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1284650" y="125642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Force a POST request to CalNet!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Happened?</a:t>
            </a:r>
            <a:endParaRPr/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CalNet also accepts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parameters over URL query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link like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https://auth.berkeley.edu/cas/login?execution=&lt;script&gt;alert('XSS!')&lt;/script&gt;</a:t>
            </a:r>
            <a:r>
              <a:rPr lang="en"/>
              <a:t> would result in the same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only fire if you clicked the button to show the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 But if clicked, the injected JavaScript could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 a fake login prompt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CalNet 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you in as the attacker’s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authentication session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cause: A &gt;5 year old sample page modified by CalNet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CalNet is uses software from Apereo, which comes with sample pages for logging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Apereo fixed that bug many years before, but sample pages don’t get included in bug fixes!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HTML sanitization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Certain characters are special, so create sequences that represent those characters as data, rather than as HTML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an ampersand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/>
              <a:t>) and end with a semicolon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more!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important to escape all dangerous characters (lists of them can be found), or you will still be vulnerable!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should always rely on trusted libraries to do this for you!</a:t>
            </a:r>
            <a:endParaRPr/>
          </a:p>
        </p:txBody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5438550" y="2428650"/>
            <a:ext cx="35826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407950" y="1884325"/>
            <a:ext cx="75030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html.EscapeString(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07950" y="3287500"/>
            <a:ext cx="75030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07950" y="4228975"/>
            <a:ext cx="75030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Cookies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Cookie: a piece of data used to maintain state across multiple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by the browser or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by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Attributes: Name, value, domain, path, secure, HttpOnly, expires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with </a:t>
            </a:r>
            <a:r>
              <a:rPr lang="en">
                <a:solidFill>
                  <a:srgbClr val="0000FF"/>
                </a:solidFill>
              </a:rPr>
              <a:t>domain X</a:t>
            </a:r>
            <a:r>
              <a:rPr lang="en"/>
              <a:t> can set a cookie with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b="1" lang="en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is not a top-level domain (TLD)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attaches a cookie on a request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b="1" lang="en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path attribute</a:t>
            </a:r>
            <a:r>
              <a:rPr lang="en"/>
              <a:t> is a </a:t>
            </a:r>
            <a:r>
              <a:rPr b="1" lang="en"/>
              <a:t>prefix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path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programmer has to take an action for every usage…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</a:t>
            </a:r>
            <a:r>
              <a:rPr i="1" lang="en"/>
              <a:t>going</a:t>
            </a:r>
            <a:r>
              <a:rPr lang="en"/>
              <a:t> to screw up (e.g. CalNet)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Consider human factors!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escaping is generally achieved through </a:t>
            </a:r>
            <a:r>
              <a:rPr b="1" lang="en"/>
              <a:t>templating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templates are essentially their own language, where you declare what data goes 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templating engine handles all the escaping internally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HTTP library gets very angry if you don’t use templates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(again): Consider human factors!</a:t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438550" y="2428650"/>
            <a:ext cx="3582600" cy="1484900"/>
            <a:chOff x="5438550" y="2428650"/>
            <a:chExt cx="3582600" cy="1484900"/>
          </a:xfrm>
        </p:grpSpPr>
        <p:sp>
          <p:nvSpPr>
            <p:cNvPr id="358" name="Google Shape;358;p44"/>
            <p:cNvSpPr txBox="1"/>
            <p:nvPr/>
          </p:nvSpPr>
          <p:spPr>
            <a:xfrm>
              <a:off x="5438550" y="2428650"/>
              <a:ext cx="3582600" cy="9543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Hello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{{.name}}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!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41950" y="3513350"/>
              <a:ext cx="31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Example: Golang HTML template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Content Security Policy</a:t>
            </a:r>
            <a:r>
              <a:rPr lang="en"/>
              <a:t> (</a:t>
            </a:r>
            <a:r>
              <a:rPr b="1" lang="en"/>
              <a:t>CSP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additional headers to specify the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approach: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Disallow all inline scripts (JavaScript code directly in HTML), which prevents inline XSS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scripts from specified domains, which prevents XSS from linking to external scripts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 src="https://cs161.org/hack.js"&gt;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works with other content (e.g. iframes, images,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the browser to enforce security, so more of a mitigation for defense-in-depth</a:t>
            </a:r>
            <a:endParaRPr/>
          </a:p>
        </p:txBody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CSP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Attacks</a:t>
            </a:r>
            <a:endParaRPr/>
          </a:p>
        </p:txBody>
      </p:sp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6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23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Attacks</a:t>
            </a:r>
            <a:endParaRPr/>
          </a:p>
        </p:txBody>
      </p:sp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theme: The attacker tricks the victim into thinking they are taking an </a:t>
            </a:r>
            <a:r>
              <a:rPr b="1" lang="en"/>
              <a:t>intended</a:t>
            </a:r>
            <a:r>
              <a:rPr lang="en"/>
              <a:t> action, when they are actually taking a </a:t>
            </a:r>
            <a:r>
              <a:rPr b="1" lang="en"/>
              <a:t>malicious</a:t>
            </a:r>
            <a:r>
              <a:rPr lang="en"/>
              <a:t> 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advantage of </a:t>
            </a:r>
            <a:r>
              <a:rPr b="1" lang="en"/>
              <a:t>user interfaces</a:t>
            </a:r>
            <a:r>
              <a:rPr lang="en"/>
              <a:t>: The trusted path between the user and the computer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 disallows the website itself to interact across origins (same-origin policy), but trusts the user to do whatever they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Remember: Consider human factors!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UI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Phishing: Trick the victim into sending the attacker personal information</a:t>
            </a:r>
            <a:endParaRPr/>
          </a:p>
        </p:txBody>
      </p:sp>
      <p:sp>
        <p:nvSpPr>
          <p:cNvPr id="380" name="Google Shape;38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Clickjacking</a:t>
            </a:r>
            <a:r>
              <a:rPr lang="en"/>
              <a:t>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clicks?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a malicious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Facebook page/YouTube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an online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keystrokes?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passwords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credit card numbers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personal info</a:t>
            </a:r>
            <a:endParaRPr/>
          </a:p>
        </p:txBody>
      </p:sp>
      <p:sp>
        <p:nvSpPr>
          <p:cNvPr id="386" name="Google Shape;386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387" name="Google Shape;3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Download buttons</a:t>
            </a:r>
            <a:endParaRPr/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198500" y="1246825"/>
            <a:ext cx="2742600" cy="3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the real download button?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the user clicks the wrong one?</a:t>
            </a:r>
            <a:endParaRPr/>
          </a:p>
        </p:txBody>
      </p:sp>
      <p:sp>
        <p:nvSpPr>
          <p:cNvPr id="394" name="Google Shape;39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875" y="1246825"/>
            <a:ext cx="5400424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13" y="1148375"/>
            <a:ext cx="3671384" cy="39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632975" y="1942025"/>
            <a:ext cx="3030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Navigate to berkeley.edu. Notice the URL when hovering over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39" y="426962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512550" y="2605100"/>
            <a:ext cx="39945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style="opacity: 1.0"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2013175" y="1148375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berkeley.edu in an iframe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3" name="Google Shape;413;p51"/>
          <p:cNvGrpSpPr/>
          <p:nvPr/>
        </p:nvGrpSpPr>
        <p:grpSpPr>
          <a:xfrm>
            <a:off x="2334600" y="1686500"/>
            <a:ext cx="3038700" cy="3383700"/>
            <a:chOff x="2334600" y="1686500"/>
            <a:chExt cx="3038700" cy="3383700"/>
          </a:xfrm>
        </p:grpSpPr>
        <p:sp>
          <p:nvSpPr>
            <p:cNvPr id="414" name="Google Shape;414;p51"/>
            <p:cNvSpPr txBox="1"/>
            <p:nvPr/>
          </p:nvSpPr>
          <p:spPr>
            <a:xfrm>
              <a:off x="2334600" y="1686500"/>
              <a:ext cx="3030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We can’t generate clicks ourselves because of SOP, but the user can still click…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15" name="Google Shape;415;p51"/>
            <p:cNvCxnSpPr>
              <a:stCxn id="414" idx="2"/>
            </p:cNvCxnSpPr>
            <p:nvPr/>
          </p:nvCxnSpPr>
          <p:spPr>
            <a:xfrm>
              <a:off x="3849900" y="2517800"/>
              <a:ext cx="1523400" cy="25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" name="Google Shape;416;p51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17" name="Google Shape;41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style="opacity: 1.0"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Place some enticing content underneath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52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28" name="Google Shape;4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the iframe slightly transparent…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8" name="Google Shape;438;p53"/>
          <p:cNvGrpSpPr/>
          <p:nvPr/>
        </p:nvGrpSpPr>
        <p:grpSpPr>
          <a:xfrm>
            <a:off x="5404961" y="1148375"/>
            <a:ext cx="3363293" cy="3995126"/>
            <a:chOff x="5404961" y="1148375"/>
            <a:chExt cx="3363293" cy="3995126"/>
          </a:xfrm>
        </p:grpSpPr>
        <p:pic>
          <p:nvPicPr>
            <p:cNvPr id="439" name="Google Shape;43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61" y="1148375"/>
              <a:ext cx="3363293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Session Authentication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cookies to associate requests with an authenticated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request: Enter username and password, receive session token (as a cookie)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requests: Browser automatically attaches the session token cookie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attacker steals your session token, they can log in as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randomly and securely generated by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should not send tokens to the wrong place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i="1"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404953" y="1148365"/>
            <a:ext cx="3363301" cy="3995135"/>
            <a:chOff x="5404953" y="1148365"/>
            <a:chExt cx="3363301" cy="3995135"/>
          </a:xfrm>
        </p:grpSpPr>
        <p:pic>
          <p:nvPicPr>
            <p:cNvPr id="450" name="Google Shape;45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3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i="1" lang="en">
                <a:solidFill>
                  <a:schemeClr val="dk1"/>
                </a:solidFill>
              </a:rPr>
              <a:t>entirely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5404952" y="1148365"/>
            <a:ext cx="3363301" cy="3995135"/>
            <a:chOff x="5404952" y="1148365"/>
            <a:chExt cx="3363301" cy="3995135"/>
          </a:xfrm>
        </p:grpSpPr>
        <p:pic>
          <p:nvPicPr>
            <p:cNvPr id="461" name="Google Shape;4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2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55"/>
          <p:cNvGrpSpPr/>
          <p:nvPr/>
        </p:nvGrpSpPr>
        <p:grpSpPr>
          <a:xfrm>
            <a:off x="1929050" y="1984550"/>
            <a:ext cx="3384450" cy="3081600"/>
            <a:chOff x="1929050" y="1984550"/>
            <a:chExt cx="3384450" cy="3081600"/>
          </a:xfrm>
        </p:grpSpPr>
        <p:sp>
          <p:nvSpPr>
            <p:cNvPr id="464" name="Google Shape;464;p55"/>
            <p:cNvSpPr txBox="1"/>
            <p:nvPr/>
          </p:nvSpPr>
          <p:spPr>
            <a:xfrm>
              <a:off x="1929050" y="1984550"/>
              <a:ext cx="31797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But the user still clicks on the iframe!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65" name="Google Shape;465;p55"/>
            <p:cNvCxnSpPr>
              <a:stCxn id="464" idx="2"/>
            </p:cNvCxnSpPr>
            <p:nvPr/>
          </p:nvCxnSpPr>
          <p:spPr>
            <a:xfrm>
              <a:off x="3518900" y="2384750"/>
              <a:ext cx="1794600" cy="268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sp>
        <p:nvSpPr>
          <p:cNvPr id="472" name="Google Shape;472;p5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#1: Frame the legitimate site invisibly, </a:t>
            </a:r>
            <a:r>
              <a:rPr i="1" lang="en"/>
              <a:t>over</a:t>
            </a:r>
            <a:r>
              <a:rPr lang="en"/>
              <a:t> visible, enticing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attacker’s enticing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legitimate website!</a:t>
            </a:r>
            <a:endParaRPr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871125" y="1394048"/>
            <a:ext cx="2752176" cy="3269175"/>
            <a:chOff x="5871125" y="1394048"/>
            <a:chExt cx="2752176" cy="3269175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1125" y="1394048"/>
              <a:ext cx="2752176" cy="32691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75" name="Google Shape;47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#2: Frame the legitimate site visibly, </a:t>
            </a:r>
            <a:r>
              <a:rPr i="1" lang="en"/>
              <a:t>under</a:t>
            </a:r>
            <a:r>
              <a:rPr lang="en"/>
              <a:t> invisible malicious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legitimate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malicious website!</a:t>
            </a:r>
            <a:endParaRPr/>
          </a:p>
        </p:txBody>
      </p:sp>
      <p:sp>
        <p:nvSpPr>
          <p:cNvPr id="482" name="Google Shape;482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>
            <a:off x="5481850" y="2114325"/>
            <a:ext cx="3498102" cy="2236901"/>
            <a:chOff x="5481850" y="2114325"/>
            <a:chExt cx="3498102" cy="2236901"/>
          </a:xfrm>
        </p:grpSpPr>
        <p:pic>
          <p:nvPicPr>
            <p:cNvPr id="484" name="Google Shape;484;p57"/>
            <p:cNvPicPr preferRelativeResize="0"/>
            <p:nvPr/>
          </p:nvPicPr>
          <p:blipFill rotWithShape="1">
            <a:blip r:embed="rId3">
              <a:alphaModFix/>
            </a:blip>
            <a:srcRect b="0" l="0" r="0" t="9428"/>
            <a:stretch/>
          </p:blipFill>
          <p:spPr>
            <a:xfrm>
              <a:off x="5481850" y="2114325"/>
              <a:ext cx="3498102" cy="223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7"/>
            <p:cNvSpPr txBox="1"/>
            <p:nvPr/>
          </p:nvSpPr>
          <p:spPr>
            <a:xfrm>
              <a:off x="6390500" y="2207350"/>
              <a:ext cx="1375500" cy="400200"/>
            </a:xfrm>
            <a:prstGeom prst="rect">
              <a:avLst/>
            </a:prstGeom>
            <a:solidFill>
              <a:srgbClr val="FFFFFF">
                <a:alpha val="37650"/>
              </a:srgbClr>
            </a:solidFill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Download .exe</a:t>
              </a: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86" name="Google Shape;4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6175" y="2466313"/>
              <a:ext cx="280000" cy="44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#3: Frame the legitimate site visibly, </a:t>
            </a:r>
            <a:r>
              <a:rPr i="1" lang="en"/>
              <a:t>under</a:t>
            </a:r>
            <a:r>
              <a:rPr lang="en"/>
              <a:t> malicious content </a:t>
            </a:r>
            <a:r>
              <a:rPr i="1" lang="en"/>
              <a:t>partially</a:t>
            </a:r>
            <a:r>
              <a:rPr lang="en"/>
              <a:t> overlaying the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change the appearance of the site without breaking SOP!</a:t>
            </a:r>
            <a:endParaRPr/>
          </a:p>
        </p:txBody>
      </p:sp>
      <p:sp>
        <p:nvSpPr>
          <p:cNvPr id="493" name="Google Shape;493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94" name="Google Shape;494;p58"/>
          <p:cNvGrpSpPr/>
          <p:nvPr/>
        </p:nvGrpSpPr>
        <p:grpSpPr>
          <a:xfrm>
            <a:off x="5872251" y="1361425"/>
            <a:ext cx="2475475" cy="3536400"/>
            <a:chOff x="5872251" y="1361425"/>
            <a:chExt cx="2475475" cy="3536400"/>
          </a:xfrm>
        </p:grpSpPr>
        <p:pic>
          <p:nvPicPr>
            <p:cNvPr id="495" name="Google Shape;4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2251" y="1361425"/>
              <a:ext cx="2475475" cy="353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8"/>
            <p:cNvSpPr txBox="1"/>
            <p:nvPr/>
          </p:nvSpPr>
          <p:spPr>
            <a:xfrm>
              <a:off x="7522775" y="2204925"/>
              <a:ext cx="6774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$0.15</a:t>
              </a:r>
              <a:endParaRPr b="1"/>
            </a:p>
          </p:txBody>
        </p:sp>
        <p:sp>
          <p:nvSpPr>
            <p:cNvPr id="497" name="Google Shape;497;p58"/>
            <p:cNvSpPr txBox="1"/>
            <p:nvPr/>
          </p:nvSpPr>
          <p:spPr>
            <a:xfrm>
              <a:off x="7522775" y="2696000"/>
              <a:ext cx="6774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$0.15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detect the position of the cursor and change the website right before the user clicks on something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clicks on the malicious input (embedded iframe, download button, etc.) before they notice that something changed</a:t>
            </a:r>
            <a:endParaRPr/>
          </a:p>
        </p:txBody>
      </p:sp>
      <p:sp>
        <p:nvSpPr>
          <p:cNvPr id="504" name="Google Shape;504;p5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14" y="2896948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9" name="Google Shape;519;p61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61"/>
          <p:cNvPicPr preferRelativeResize="0"/>
          <p:nvPr/>
        </p:nvPicPr>
        <p:blipFill rotWithShape="1">
          <a:blip r:embed="rId3">
            <a:alphaModFix/>
          </a:blip>
          <a:srcRect b="7593" l="24113" r="21939" t="11793"/>
          <a:stretch/>
        </p:blipFill>
        <p:spPr>
          <a:xfrm>
            <a:off x="4125879" y="1150661"/>
            <a:ext cx="273760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77" y="317077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sp>
        <p:nvSpPr>
          <p:cNvPr id="528" name="Google Shape;528;p6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has the ability to style the appearance of the cursor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has the ability to track a cursor’s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change the appearance a certain way, we can create a fake cursor to trick users into clicking on things!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4334501"/>
            <a:ext cx="24963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41399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2700000" dist="85725">
              <a:srgbClr val="000000">
                <a:alpha val="50000"/>
              </a:srgbClr>
            </a:outerShdw>
          </a:effectLst>
        </p:spPr>
      </p:pic>
      <p:grpSp>
        <p:nvGrpSpPr>
          <p:cNvPr id="531" name="Google Shape;531;p62"/>
          <p:cNvGrpSpPr/>
          <p:nvPr/>
        </p:nvGrpSpPr>
        <p:grpSpPr>
          <a:xfrm>
            <a:off x="814000" y="2877200"/>
            <a:ext cx="3030600" cy="1309200"/>
            <a:chOff x="814000" y="2877200"/>
            <a:chExt cx="3030600" cy="1309200"/>
          </a:xfrm>
        </p:grpSpPr>
        <p:sp>
          <p:nvSpPr>
            <p:cNvPr id="532" name="Google Shape;532;p62"/>
            <p:cNvSpPr txBox="1"/>
            <p:nvPr/>
          </p:nvSpPr>
          <p:spPr>
            <a:xfrm>
              <a:off x="814000" y="2877200"/>
              <a:ext cx="30306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Fake cursor, created with CSS and/or JavaScript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3" name="Google Shape;533;p62"/>
            <p:cNvCxnSpPr>
              <a:stCxn id="532" idx="2"/>
            </p:cNvCxnSpPr>
            <p:nvPr/>
          </p:nvCxnSpPr>
          <p:spPr>
            <a:xfrm>
              <a:off x="2329300" y="3492800"/>
              <a:ext cx="770100" cy="69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4" name="Google Shape;534;p62"/>
          <p:cNvGrpSpPr/>
          <p:nvPr/>
        </p:nvGrpSpPr>
        <p:grpSpPr>
          <a:xfrm>
            <a:off x="5825125" y="3044025"/>
            <a:ext cx="3030600" cy="1494900"/>
            <a:chOff x="5825125" y="3044025"/>
            <a:chExt cx="3030600" cy="1494900"/>
          </a:xfrm>
        </p:grpSpPr>
        <p:sp>
          <p:nvSpPr>
            <p:cNvPr id="535" name="Google Shape;535;p62"/>
            <p:cNvSpPr txBox="1"/>
            <p:nvPr/>
          </p:nvSpPr>
          <p:spPr>
            <a:xfrm>
              <a:off x="5825125" y="3044025"/>
              <a:ext cx="30306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Real cursor, hidden or less visible with CSS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6" name="Google Shape;536;p62"/>
            <p:cNvCxnSpPr>
              <a:stCxn id="535" idx="2"/>
            </p:cNvCxnSpPr>
            <p:nvPr/>
          </p:nvCxnSpPr>
          <p:spPr>
            <a:xfrm flipH="1">
              <a:off x="6204325" y="3659625"/>
              <a:ext cx="1136100" cy="87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/>
        </p:nvSpPr>
        <p:spPr>
          <a:xfrm>
            <a:off x="4941625" y="33733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Download .exe</a:t>
            </a:r>
            <a:endParaRPr u="sng">
              <a:solidFill>
                <a:srgbClr val="A4C2F4"/>
              </a:solidFill>
            </a:endParaRPr>
          </a:p>
        </p:txBody>
      </p:sp>
      <p:sp>
        <p:nvSpPr>
          <p:cNvPr id="542" name="Google Shape;5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2471550" y="3357850"/>
            <a:ext cx="1736700" cy="4311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PLAY NOW!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544" name="Google Shape;544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34541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2700000" dist="85725">
              <a:srgbClr val="000000">
                <a:alpha val="50000"/>
              </a:srgbClr>
            </a:outerShdw>
          </a:effectLst>
        </p:spPr>
      </p:pic>
      <p:pic>
        <p:nvPicPr>
          <p:cNvPr id="546" name="Google Shape;546;p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3648701"/>
            <a:ext cx="2496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2902200" y="1910625"/>
            <a:ext cx="3339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 think you’re clicking 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Cross-site request forgery (CSRF or XSRF): An attack that exploits cookie-based authentication to perform an action as the victim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authenticates to the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receives a cookie with a valid session token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 tricks the victim into making a malicious request to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accepts the malicious request from the victim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Recall: The cookie is automatically attached in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must trick the victim into creating a request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request: click on a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request: use JavaScript</a:t>
            </a:r>
            <a:endParaRPr/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54" name="Google Shape;554;p6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Enforce visual integrity</a:t>
            </a:r>
            <a:r>
              <a:rPr lang="en"/>
              <a:t>: Ensure clear visual separation between important dialogs and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Windows User Account Control darkens the entire screen and freezes the desktop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dialogs “cross the boundary” between the URL bar and content, something that only valid dialogs can do</a:t>
            </a:r>
            <a:endParaRPr/>
          </a:p>
        </p:txBody>
      </p:sp>
      <p:pic>
        <p:nvPicPr>
          <p:cNvPr descr="https://www.howtogeek.com/thumbcache/2/200/28e8ccd7ba2e302da6a1b00f59c25150/wp-content/uploads/2012/09/image178.png" id="555" name="Google Shape;5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19" y="1295800"/>
            <a:ext cx="2815080" cy="1516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4"/>
          <p:cNvCxnSpPr/>
          <p:nvPr/>
        </p:nvCxnSpPr>
        <p:spPr>
          <a:xfrm flipH="1" rot="10800000">
            <a:off x="5216900" y="2370575"/>
            <a:ext cx="5331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76" y="3264079"/>
            <a:ext cx="2941776" cy="11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4"/>
          <p:cNvCxnSpPr/>
          <p:nvPr/>
        </p:nvCxnSpPr>
        <p:spPr>
          <a:xfrm>
            <a:off x="3422700" y="3393875"/>
            <a:ext cx="2277000" cy="5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65" name="Google Shape;565;p65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Enforce temporal integrity</a:t>
            </a:r>
            <a:r>
              <a:rPr lang="en"/>
              <a:t>: Ensure that there is sufficient time for a user to register what they are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blocks the “OK” button until 1 second after the dialog has been focused</a:t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38" y="1164811"/>
            <a:ext cx="2826558" cy="19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4">
            <a:alphaModFix/>
          </a:blip>
          <a:srcRect b="9494" l="9520" r="9520" t="8444"/>
          <a:stretch/>
        </p:blipFill>
        <p:spPr>
          <a:xfrm>
            <a:off x="5796749" y="3137244"/>
            <a:ext cx="2826550" cy="197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5"/>
          <p:cNvCxnSpPr/>
          <p:nvPr/>
        </p:nvCxnSpPr>
        <p:spPr>
          <a:xfrm>
            <a:off x="4777350" y="2543600"/>
            <a:ext cx="3019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65"/>
          <p:cNvCxnSpPr/>
          <p:nvPr/>
        </p:nvCxnSpPr>
        <p:spPr>
          <a:xfrm>
            <a:off x="4767100" y="2594925"/>
            <a:ext cx="3089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76" name="Google Shape;576;p6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Require confirmation</a:t>
            </a:r>
            <a:r>
              <a:rPr lang="en"/>
              <a:t> from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needs to confirm that the user’s click was intentional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Drawbacks: Asking for confirmation annoys users (consider human factors!)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Frame-busting</a:t>
            </a:r>
            <a:r>
              <a:rPr lang="en"/>
              <a:t>: The legitimate website forbids other websites from embedding it in an iframe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Defeats the invisible iframe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X-Frame-Options (an HTTP header)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38" y="1148375"/>
            <a:ext cx="4454113" cy="39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9" name="Google Shape;58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12" y="1148375"/>
            <a:ext cx="4312973" cy="3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52" y="3113223"/>
            <a:ext cx="2496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8"/>
          <p:cNvSpPr/>
          <p:nvPr/>
        </p:nvSpPr>
        <p:spPr>
          <a:xfrm>
            <a:off x="2122225" y="4944104"/>
            <a:ext cx="2179200" cy="2469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98" name="Google Shape;59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148375"/>
            <a:ext cx="4100537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05" name="Google Shape;60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15" y="1148375"/>
            <a:ext cx="4100554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3745910" y="231831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evanbot@berkeley.edu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13" name="Google Shape;61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20" name="Google Shape;62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 txBox="1"/>
          <p:nvPr/>
        </p:nvSpPr>
        <p:spPr>
          <a:xfrm>
            <a:off x="4871635" y="219266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</a:t>
            </a:r>
            <a:endParaRPr sz="800"/>
          </a:p>
        </p:txBody>
      </p:sp>
      <p:sp>
        <p:nvSpPr>
          <p:cNvPr id="623" name="Google Shape;623;p72"/>
          <p:cNvSpPr txBox="1"/>
          <p:nvPr/>
        </p:nvSpPr>
        <p:spPr>
          <a:xfrm>
            <a:off x="4871635" y="2529488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Bot</a:t>
            </a:r>
            <a:endParaRPr sz="800"/>
          </a:p>
        </p:txBody>
      </p:sp>
      <p:sp>
        <p:nvSpPr>
          <p:cNvPr id="624" name="Google Shape;624;p72"/>
          <p:cNvSpPr txBox="1"/>
          <p:nvPr/>
        </p:nvSpPr>
        <p:spPr>
          <a:xfrm>
            <a:off x="4871635" y="285153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2019-08-21</a:t>
            </a:r>
            <a:endParaRPr sz="800"/>
          </a:p>
        </p:txBody>
      </p:sp>
      <p:sp>
        <p:nvSpPr>
          <p:cNvPr id="625" name="Google Shape;625;p72"/>
          <p:cNvSpPr txBox="1"/>
          <p:nvPr/>
        </p:nvSpPr>
        <p:spPr>
          <a:xfrm>
            <a:off x="4871635" y="317850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hive12</a:t>
            </a:r>
            <a:endParaRPr sz="800"/>
          </a:p>
        </p:txBody>
      </p:sp>
      <p:sp>
        <p:nvSpPr>
          <p:cNvPr id="626" name="Google Shape;626;p72"/>
          <p:cNvSpPr txBox="1"/>
          <p:nvPr/>
        </p:nvSpPr>
        <p:spPr>
          <a:xfrm>
            <a:off x="4871635" y="350793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cs.berkeley.edu</a:t>
            </a:r>
            <a:endParaRPr sz="800"/>
          </a:p>
        </p:txBody>
      </p:sp>
      <p:sp>
        <p:nvSpPr>
          <p:cNvPr id="627" name="Google Shape;627;p72"/>
          <p:cNvSpPr txBox="1"/>
          <p:nvPr/>
        </p:nvSpPr>
        <p:spPr>
          <a:xfrm>
            <a:off x="4871635" y="382751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Caltopia</a:t>
            </a:r>
            <a:endParaRPr sz="800"/>
          </a:p>
        </p:txBody>
      </p:sp>
      <p:sp>
        <p:nvSpPr>
          <p:cNvPr id="628" name="Google Shape;628;p72"/>
          <p:cNvSpPr txBox="1"/>
          <p:nvPr/>
        </p:nvSpPr>
        <p:spPr>
          <a:xfrm>
            <a:off x="5415700" y="4519394"/>
            <a:ext cx="13527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01100101011101100110000101101110</a:t>
            </a:r>
            <a:endParaRPr sz="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34" name="Google Shape;63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 Defenses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token: A secret value provided by the server to the user. The user must attach the same value in the request for the server to accept the request.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does not know the token when tricking the user into making a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 Header: Allow same-site requests, but disallow cross-site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 may be blank or removed for privacy reasons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Same-site cookie attribute: The cookie is sent only when the domain of the cookie exactly matches the domain of the origin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implemented on all browsers</a:t>
            </a:r>
            <a:endParaRPr/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1" name="Google Shape;64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8" name="Google Shape;64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/>
          <p:nvPr/>
        </p:nvSpPr>
        <p:spPr>
          <a:xfrm>
            <a:off x="3906625" y="1029925"/>
            <a:ext cx="1356900" cy="4359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56" name="Google Shape;656;p7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Phishing</a:t>
            </a:r>
            <a:r>
              <a:rPr lang="en"/>
              <a:t>: Trick the victim into sending the attacker personal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user can’t distinguish between a legitimate website and a website </a:t>
            </a:r>
            <a:r>
              <a:rPr i="1" lang="en"/>
              <a:t>impersonating</a:t>
            </a:r>
            <a:r>
              <a:rPr lang="en"/>
              <a:t> the legitimate website</a:t>
            </a:r>
            <a:endParaRPr/>
          </a:p>
        </p:txBody>
      </p:sp>
      <p:sp>
        <p:nvSpPr>
          <p:cNvPr id="657" name="Google Shape;65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7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75" y="1741875"/>
            <a:ext cx="4062450" cy="340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77"/>
          <p:cNvGrpSpPr/>
          <p:nvPr/>
        </p:nvGrpSpPr>
        <p:grpSpPr>
          <a:xfrm>
            <a:off x="5781400" y="1885125"/>
            <a:ext cx="3066600" cy="3157800"/>
            <a:chOff x="5781400" y="1885125"/>
            <a:chExt cx="3066600" cy="3157800"/>
          </a:xfrm>
        </p:grpSpPr>
        <p:sp>
          <p:nvSpPr>
            <p:cNvPr id="666" name="Google Shape;666;p77"/>
            <p:cNvSpPr txBox="1"/>
            <p:nvPr/>
          </p:nvSpPr>
          <p:spPr>
            <a:xfrm>
              <a:off x="6258400" y="1885125"/>
              <a:ext cx="2589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www.pnc.com/webapp/unsec/homepage.var.cn</a:t>
              </a:r>
              <a:r>
                <a:rPr lang="en"/>
                <a:t> is actually an entire domain!</a:t>
              </a:r>
              <a:endParaRPr/>
            </a:p>
          </p:txBody>
        </p:sp>
        <p:cxnSp>
          <p:nvCxnSpPr>
            <p:cNvPr id="667" name="Google Shape;667;p77"/>
            <p:cNvCxnSpPr>
              <a:stCxn id="666" idx="2"/>
            </p:cNvCxnSpPr>
            <p:nvPr/>
          </p:nvCxnSpPr>
          <p:spPr>
            <a:xfrm flipH="1">
              <a:off x="5781400" y="2716425"/>
              <a:ext cx="1771800" cy="232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8" name="Google Shape;668;p77"/>
          <p:cNvSpPr txBox="1"/>
          <p:nvPr/>
        </p:nvSpPr>
        <p:spPr>
          <a:xfrm>
            <a:off x="6431550" y="3757975"/>
            <a:ext cx="2589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attacker can still register an HTTPS certificate for the perfectly valid domain</a:t>
            </a:r>
            <a:endParaRPr/>
          </a:p>
        </p:txBody>
      </p:sp>
      <p:sp>
        <p:nvSpPr>
          <p:cNvPr id="669" name="Google Shape;669;p77"/>
          <p:cNvSpPr txBox="1"/>
          <p:nvPr/>
        </p:nvSpPr>
        <p:spPr>
          <a:xfrm>
            <a:off x="2981850" y="122145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7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76" name="Google Shape;676;p78"/>
          <p:cNvPicPr preferRelativeResize="0"/>
          <p:nvPr/>
        </p:nvPicPr>
        <p:blipFill rotWithShape="1">
          <a:blip r:embed="rId3">
            <a:alphaModFix/>
          </a:blip>
          <a:srcRect b="0" l="0" r="0" t="36236"/>
          <a:stretch/>
        </p:blipFill>
        <p:spPr>
          <a:xfrm>
            <a:off x="1977225" y="1950905"/>
            <a:ext cx="5189550" cy="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 txBox="1"/>
          <p:nvPr/>
        </p:nvSpPr>
        <p:spPr>
          <a:xfrm>
            <a:off x="3737550" y="13530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i="1" lang="en"/>
              <a:t>this</a:t>
            </a:r>
            <a:r>
              <a:rPr lang="en"/>
              <a:t> real?</a:t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4827600" y="2066025"/>
            <a:ext cx="657900" cy="279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78"/>
          <p:cNvGrpSpPr/>
          <p:nvPr/>
        </p:nvGrpSpPr>
        <p:grpSpPr>
          <a:xfrm>
            <a:off x="5148075" y="2452500"/>
            <a:ext cx="2976900" cy="1925100"/>
            <a:chOff x="5148075" y="2452500"/>
            <a:chExt cx="2976900" cy="1925100"/>
          </a:xfrm>
        </p:grpSpPr>
        <p:sp>
          <p:nvSpPr>
            <p:cNvPr id="680" name="Google Shape;680;p78"/>
            <p:cNvSpPr txBox="1"/>
            <p:nvPr/>
          </p:nvSpPr>
          <p:spPr>
            <a:xfrm>
              <a:off x="5148075" y="3330900"/>
              <a:ext cx="29769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These letters come from the Cyrllic alphabet, not the Latin alphabet! They’re rendered the same but have completely different bytes!</a:t>
              </a:r>
              <a:endParaRPr/>
            </a:p>
          </p:txBody>
        </p:sp>
        <p:cxnSp>
          <p:nvCxnSpPr>
            <p:cNvPr id="681" name="Google Shape;681;p78"/>
            <p:cNvCxnSpPr>
              <a:stCxn id="680" idx="0"/>
            </p:cNvCxnSpPr>
            <p:nvPr/>
          </p:nvCxnSpPr>
          <p:spPr>
            <a:xfrm rot="10800000">
              <a:off x="5354025" y="2452500"/>
              <a:ext cx="1282500" cy="87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7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Homograph Attacks</a:t>
            </a:r>
            <a:endParaRPr/>
          </a:p>
        </p:txBody>
      </p:sp>
      <p:sp>
        <p:nvSpPr>
          <p:cNvPr id="688" name="Google Shape;688;p7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if the URL is correct?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Homograph attack</a:t>
            </a:r>
            <a:r>
              <a:rPr lang="en"/>
              <a:t>: Creating malicious URLs that look similar (or the same) to legitimate URLs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Homograph: Two words that look the same, but have different meanings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850" y="1363600"/>
            <a:ext cx="2331600" cy="19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9"/>
          <p:cNvPicPr preferRelativeResize="0"/>
          <p:nvPr/>
        </p:nvPicPr>
        <p:blipFill rotWithShape="1">
          <a:blip r:embed="rId4">
            <a:alphaModFix/>
          </a:blip>
          <a:srcRect b="0" l="0" r="0" t="36236"/>
          <a:stretch/>
        </p:blipFill>
        <p:spPr>
          <a:xfrm>
            <a:off x="5774478" y="3638225"/>
            <a:ext cx="306433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i="1" lang="en"/>
              <a:t>Everything</a:t>
            </a:r>
            <a:endParaRPr i="1"/>
          </a:p>
        </p:txBody>
      </p:sp>
      <p:sp>
        <p:nvSpPr>
          <p:cNvPr id="697" name="Google Shape;697;p80"/>
          <p:cNvSpPr txBox="1"/>
          <p:nvPr/>
        </p:nvSpPr>
        <p:spPr>
          <a:xfrm>
            <a:off x="325000" y="14419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i="1" lang="en"/>
              <a:t>this</a:t>
            </a:r>
            <a:r>
              <a:rPr lang="en"/>
              <a:t> real?</a:t>
            </a:r>
            <a:endParaRPr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b="14852" l="5233" r="4838" t="20119"/>
          <a:stretch/>
        </p:blipFill>
        <p:spPr>
          <a:xfrm>
            <a:off x="3043225" y="1918300"/>
            <a:ext cx="4672925" cy="250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80"/>
          <p:cNvGrpSpPr/>
          <p:nvPr/>
        </p:nvGrpSpPr>
        <p:grpSpPr>
          <a:xfrm>
            <a:off x="325000" y="1947900"/>
            <a:ext cx="3655500" cy="1046700"/>
            <a:chOff x="325000" y="1947900"/>
            <a:chExt cx="3655500" cy="1046700"/>
          </a:xfrm>
        </p:grpSpPr>
        <p:sp>
          <p:nvSpPr>
            <p:cNvPr id="700" name="Google Shape;700;p80"/>
            <p:cNvSpPr txBox="1"/>
            <p:nvPr/>
          </p:nvSpPr>
          <p:spPr>
            <a:xfrm>
              <a:off x="325000" y="1947900"/>
              <a:ext cx="23436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Extended Validation: Certificate authority verified the identity of the site (not just the domain)</a:t>
              </a:r>
              <a:endParaRPr/>
            </a:p>
          </p:txBody>
        </p:sp>
        <p:cxnSp>
          <p:nvCxnSpPr>
            <p:cNvPr id="701" name="Google Shape;701;p80"/>
            <p:cNvCxnSpPr>
              <a:stCxn id="700" idx="3"/>
            </p:cNvCxnSpPr>
            <p:nvPr/>
          </p:nvCxnSpPr>
          <p:spPr>
            <a:xfrm flipH="1" rot="10800000">
              <a:off x="2668600" y="2362050"/>
              <a:ext cx="1311900" cy="10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8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i="1" lang="en"/>
              <a:t>Everything</a:t>
            </a:r>
            <a:endParaRPr i="1"/>
          </a:p>
        </p:txBody>
      </p:sp>
      <p:sp>
        <p:nvSpPr>
          <p:cNvPr id="708" name="Google Shape;708;p81"/>
          <p:cNvSpPr txBox="1"/>
          <p:nvPr/>
        </p:nvSpPr>
        <p:spPr>
          <a:xfrm>
            <a:off x="522350" y="26178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Oops, never mind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250" y="1144675"/>
            <a:ext cx="5196100" cy="3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Browser-in-browser Attacks</a:t>
            </a:r>
            <a:endParaRPr/>
          </a:p>
        </p:txBody>
      </p:sp>
      <p:sp>
        <p:nvSpPr>
          <p:cNvPr id="716" name="Google Shape;716;p8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for a green padlock icon in the browser’s address bar, or any other built-in browser security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Browser-in-browser attack</a:t>
            </a:r>
            <a:r>
              <a:rPr lang="en"/>
              <a:t>: The attacker simulates the entire web browser with JavaScript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4925" y="1747175"/>
            <a:ext cx="3526225" cy="26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8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Don’t Blame the Users</a:t>
            </a:r>
            <a:endParaRPr/>
          </a:p>
        </p:txBody>
      </p:sp>
      <p:sp>
        <p:nvSpPr>
          <p:cNvPr id="724" name="Google Shape;724;p8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users aren’t security experts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are uncommon: users don’t always suspect malicious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phishing is hard, even if you’re on the lookout for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Legitimate messages often look like phishing attacks!</a:t>
            </a:r>
            <a:endParaRPr/>
          </a:p>
        </p:txBody>
      </p:sp>
      <p:pic>
        <p:nvPicPr>
          <p:cNvPr id="725" name="Google Shape;725;p83"/>
          <p:cNvPicPr preferRelativeResize="0"/>
          <p:nvPr/>
        </p:nvPicPr>
        <p:blipFill rotWithShape="1">
          <a:blip r:embed="rId3">
            <a:alphaModFix/>
          </a:blip>
          <a:srcRect b="33708" l="0" r="0" t="0"/>
          <a:stretch/>
        </p:blipFill>
        <p:spPr>
          <a:xfrm>
            <a:off x="5357550" y="1400250"/>
            <a:ext cx="3634050" cy="29492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XSS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Content Security Policy (CSP)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</a:t>
            </a:r>
            <a:endParaRPr/>
          </a:p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8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2" name="Google Shape;732;p8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Phishing attacks allow attackers to learn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Require more than passwords to 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Two-factor authentication </a:t>
            </a:r>
            <a:r>
              <a:rPr lang="en"/>
              <a:t>(</a:t>
            </a:r>
            <a:r>
              <a:rPr b="1" lang="en"/>
              <a:t>2FA</a:t>
            </a:r>
            <a:r>
              <a:rPr lang="en"/>
              <a:t>): The user must prove their identity in two different ways before successfully authenticating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for a user to prove their identity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knows</a:t>
            </a:r>
            <a:r>
              <a:rPr lang="en"/>
              <a:t>: Password, security question (e.g. name of your first pet)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has</a:t>
            </a:r>
            <a:r>
              <a:rPr lang="en"/>
              <a:t>: Their phone, their security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is</a:t>
            </a:r>
            <a:r>
              <a:rPr lang="en"/>
              <a:t>: Fingerprint, face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the attacker steals the user’s password with phishing, they don’t have the second factor!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8" name="Google Shape;738;p8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Two-factor authentication also defends against other attacks where a user’s password is compromised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An attacker steals the password file and performs a dictionary attack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The user reuses passwords on two different websites. The attacker compromises one website and tries the same password on the second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2FA, the password alone is no longer enough for the attacker to log in!</a:t>
            </a:r>
            <a:endParaRPr/>
          </a:p>
        </p:txBody>
      </p:sp>
      <p:sp>
        <p:nvSpPr>
          <p:cNvPr id="739" name="Google Shape;73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45" name="Google Shape;745;p8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Relay attacks</a:t>
            </a:r>
            <a:r>
              <a:rPr lang="en"/>
              <a:t> (</a:t>
            </a:r>
            <a:r>
              <a:rPr b="1" lang="en"/>
              <a:t>transient phishing</a:t>
            </a:r>
            <a:r>
              <a:rPr lang="en"/>
              <a:t>): The attacker steals both factors in a phishing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Two-factor authentication scheme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factor: The user’s password (something the user knows)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factor: A code sent to the user’s phone (something the user owns)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input their password (first factor)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immediately tries to log in to the actual website as the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actual website sends a code to the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enter the code (second factor)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enters the code to log in as the user</a:t>
            </a:r>
            <a:endParaRPr/>
          </a:p>
        </p:txBody>
      </p:sp>
      <p:sp>
        <p:nvSpPr>
          <p:cNvPr id="746" name="Google Shape;74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1286850" y="11641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“Welcome to Google.</a:t>
            </a:r>
            <a:br>
              <a:rPr lang="en"/>
            </a:br>
            <a:r>
              <a:rPr lang="en"/>
              <a:t>Please login”</a:t>
            </a:r>
            <a:endParaRPr/>
          </a:p>
        </p:txBody>
      </p:sp>
      <p:sp>
        <p:nvSpPr>
          <p:cNvPr id="752" name="Google Shape;752;p8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53" name="Google Shape;75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323850" y="1240375"/>
            <a:ext cx="963000" cy="3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sp>
        <p:nvSpPr>
          <p:cNvPr id="755" name="Google Shape;755;p87"/>
          <p:cNvSpPr/>
          <p:nvPr/>
        </p:nvSpPr>
        <p:spPr>
          <a:xfrm>
            <a:off x="3938100" y="1240375"/>
            <a:ext cx="963000" cy="17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1301714" y="17293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87"/>
          <p:cNvSpPr/>
          <p:nvPr/>
        </p:nvSpPr>
        <p:spPr>
          <a:xfrm>
            <a:off x="7565450" y="1240375"/>
            <a:ext cx="963000" cy="3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758" name="Google Shape;758;p87"/>
          <p:cNvSpPr txBox="1"/>
          <p:nvPr/>
        </p:nvSpPr>
        <p:spPr>
          <a:xfrm>
            <a:off x="1286850" y="17737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59" name="Google Shape;759;p87"/>
          <p:cNvCxnSpPr/>
          <p:nvPr/>
        </p:nvCxnSpPr>
        <p:spPr>
          <a:xfrm rot="10800000">
            <a:off x="1301714" y="23389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0" name="Google Shape;760;p87"/>
          <p:cNvSpPr txBox="1"/>
          <p:nvPr/>
        </p:nvSpPr>
        <p:spPr>
          <a:xfrm>
            <a:off x="4901100" y="22279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61" name="Google Shape;761;p87"/>
          <p:cNvCxnSpPr/>
          <p:nvPr/>
        </p:nvCxnSpPr>
        <p:spPr>
          <a:xfrm rot="10800000">
            <a:off x="4915964" y="27931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2" name="Google Shape;762;p87"/>
          <p:cNvSpPr txBox="1"/>
          <p:nvPr/>
        </p:nvSpPr>
        <p:spPr>
          <a:xfrm>
            <a:off x="1286850" y="311575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“Your 2FA code is 382924”</a:t>
            </a:r>
            <a:endParaRPr/>
          </a:p>
        </p:txBody>
      </p:sp>
      <p:cxnSp>
        <p:nvCxnSpPr>
          <p:cNvPr id="763" name="Google Shape;763;p87"/>
          <p:cNvCxnSpPr/>
          <p:nvPr/>
        </p:nvCxnSpPr>
        <p:spPr>
          <a:xfrm rot="10800000">
            <a:off x="1322024" y="3452300"/>
            <a:ext cx="6225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87"/>
          <p:cNvSpPr/>
          <p:nvPr/>
        </p:nvSpPr>
        <p:spPr>
          <a:xfrm>
            <a:off x="3945625" y="3545422"/>
            <a:ext cx="963000" cy="141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290525" y="36532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 the security code.”</a:t>
            </a:r>
            <a:endParaRPr/>
          </a:p>
        </p:txBody>
      </p:sp>
      <p:cxnSp>
        <p:nvCxnSpPr>
          <p:cNvPr id="766" name="Google Shape;766;p87"/>
          <p:cNvCxnSpPr/>
          <p:nvPr/>
        </p:nvCxnSpPr>
        <p:spPr>
          <a:xfrm rot="10800000">
            <a:off x="1305401" y="39772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87"/>
          <p:cNvSpPr txBox="1"/>
          <p:nvPr/>
        </p:nvSpPr>
        <p:spPr>
          <a:xfrm>
            <a:off x="1290525" y="41104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68" name="Google Shape;768;p87"/>
          <p:cNvCxnSpPr/>
          <p:nvPr/>
        </p:nvCxnSpPr>
        <p:spPr>
          <a:xfrm rot="10800000">
            <a:off x="1305401" y="44344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9" name="Google Shape;769;p87"/>
          <p:cNvSpPr txBox="1"/>
          <p:nvPr/>
        </p:nvSpPr>
        <p:spPr>
          <a:xfrm>
            <a:off x="4915975" y="44629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70" name="Google Shape;770;p87"/>
          <p:cNvCxnSpPr/>
          <p:nvPr/>
        </p:nvCxnSpPr>
        <p:spPr>
          <a:xfrm rot="10800000">
            <a:off x="4930851" y="47869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Social Engineering</a:t>
            </a:r>
            <a:endParaRPr/>
          </a:p>
        </p:txBody>
      </p:sp>
      <p:sp>
        <p:nvSpPr>
          <p:cNvPr id="776" name="Google Shape;776;p8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text a one-time code to a phone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your phone provider (e.g. Verizon) and tell them to activate the attacker’s SIM card, so they receive your texts!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2FA via SMS is not great but </a:t>
            </a:r>
            <a:r>
              <a:rPr i="1" lang="en"/>
              <a:t>better than nothing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can be bypassed with customer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customer support and ask them to deactivate 2FA!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Companies should validate identity if you ask to do this (but not all do)</a:t>
            </a:r>
            <a:endParaRPr/>
          </a:p>
        </p:txBody>
      </p:sp>
      <p:sp>
        <p:nvSpPr>
          <p:cNvPr id="777" name="Google Shape;77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Authentication Tokens</a:t>
            </a:r>
            <a:endParaRPr/>
          </a:p>
        </p:txBody>
      </p:sp>
      <p:sp>
        <p:nvSpPr>
          <p:cNvPr id="783" name="Google Shape;783;p8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Authentication token</a:t>
            </a:r>
            <a:r>
              <a:rPr lang="en"/>
              <a:t>: A device that generates secure second-factor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RSA SecurID and Google Authenticator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token and the server share a common secret key </a:t>
            </a:r>
            <a:r>
              <a:rPr i="1" lang="en"/>
              <a:t>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token generates a code HMAC(</a:t>
            </a:r>
            <a:r>
              <a:rPr i="1" lang="en"/>
              <a:t>k</a:t>
            </a:r>
            <a:r>
              <a:rPr lang="en"/>
              <a:t>, time)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time is often truncated to the nearest 30 seconds for usability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code is often truncated to 6 digits for usability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submits the code to the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website uses its secret key to verify the HMAC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relay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online brute-force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fix: Add a timeout</a:t>
            </a:r>
            <a:endParaRPr/>
          </a:p>
        </p:txBody>
      </p:sp>
      <p:sp>
        <p:nvSpPr>
          <p:cNvPr id="784" name="Google Shape;78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Security Keys</a:t>
            </a:r>
            <a:endParaRPr/>
          </a:p>
        </p:txBody>
      </p:sp>
      <p:sp>
        <p:nvSpPr>
          <p:cNvPr id="790" name="Google Shape;790;p9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Security key</a:t>
            </a:r>
            <a:r>
              <a:rPr lang="en"/>
              <a:t>: A second factor designed to defend against phishing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signs up for a website, the security key generates a new public/private key pair and gives the public key to the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server sends a nonce to the security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security key signs the nonce, website name (from the browser), and key ID, and gives the signature to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keys prevent phishing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phishing attack, the security key generates a signature with the attacker’s website name, not the legitimate website name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Impervious to relay attacks!</a:t>
            </a:r>
            <a:endParaRPr/>
          </a:p>
        </p:txBody>
      </p:sp>
      <p:sp>
        <p:nvSpPr>
          <p:cNvPr id="791" name="Google Shape;79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</a:t>
            </a:r>
            <a:endParaRPr/>
          </a:p>
        </p:txBody>
      </p:sp>
      <p:sp>
        <p:nvSpPr>
          <p:cNvPr id="797" name="Google Shape;797;p9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798" name="Google Shape;79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 Defenses</a:t>
            </a:r>
            <a:endParaRPr/>
          </a:p>
        </p:txBody>
      </p:sp>
      <p:sp>
        <p:nvSpPr>
          <p:cNvPr id="804" name="Google Shape;804;p9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05" name="Google Shape;80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Clickjacking</a:t>
            </a:r>
            <a:endParaRPr/>
          </a:p>
        </p:txBody>
      </p:sp>
      <p:sp>
        <p:nvSpPr>
          <p:cNvPr id="811" name="Google Shape;811;p93"/>
          <p:cNvSpPr txBox="1"/>
          <p:nvPr>
            <p:ph idx="1" type="body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812" name="Google Shape;81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22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Phishing</a:t>
            </a:r>
            <a:endParaRPr/>
          </a:p>
        </p:txBody>
      </p:sp>
      <p:sp>
        <p:nvSpPr>
          <p:cNvPr id="818" name="Google Shape;818;p9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819" name="Google Shape;81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{78ECFC53-FC63-4B1C-A66B-B9E261F087A1}</a:tableStyleId>
              </a:tblPr>
              <a:tblGrid>
                <a:gridCol w="535825"/>
                <a:gridCol w="779400"/>
                <a:gridCol w="5653200"/>
                <a:gridCol w="746075"/>
              </a:tblGrid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Score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[8]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[9]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[10]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